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58" r:id="rId4"/>
    <p:sldId id="267" r:id="rId5"/>
    <p:sldId id="266" r:id="rId6"/>
    <p:sldId id="264" r:id="rId7"/>
    <p:sldId id="265" r:id="rId8"/>
    <p:sldId id="260" r:id="rId9"/>
    <p:sldId id="263" r:id="rId10"/>
    <p:sldId id="261" r:id="rId11"/>
    <p:sldId id="268" r:id="rId12"/>
    <p:sldId id="262" r:id="rId13"/>
    <p:sldId id="269" r:id="rId14"/>
    <p:sldId id="2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135158-C38B-4844-8D44-1D084890AE7A}" v="1" dt="2022-09-02T13:34:13.5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y Purtle" userId="2262f119e7f3677f" providerId="Windows Live" clId="Web-{03135158-C38B-4844-8D44-1D084890AE7A}"/>
    <pc:docChg chg="modSld">
      <pc:chgData name="Molly Purtle" userId="2262f119e7f3677f" providerId="Windows Live" clId="Web-{03135158-C38B-4844-8D44-1D084890AE7A}" dt="2022-09-02T13:34:13.537" v="0" actId="1076"/>
      <pc:docMkLst>
        <pc:docMk/>
      </pc:docMkLst>
      <pc:sldChg chg="modSp">
        <pc:chgData name="Molly Purtle" userId="2262f119e7f3677f" providerId="Windows Live" clId="Web-{03135158-C38B-4844-8D44-1D084890AE7A}" dt="2022-09-02T13:34:13.537" v="0" actId="1076"/>
        <pc:sldMkLst>
          <pc:docMk/>
          <pc:sldMk cId="1593465143" sldId="256"/>
        </pc:sldMkLst>
        <pc:picChg chg="mod">
          <ac:chgData name="Molly Purtle" userId="2262f119e7f3677f" providerId="Windows Live" clId="Web-{03135158-C38B-4844-8D44-1D084890AE7A}" dt="2022-09-02T13:34:13.537" v="0" actId="1076"/>
          <ac:picMkLst>
            <pc:docMk/>
            <pc:sldMk cId="1593465143" sldId="256"/>
            <ac:picMk id="5" creationId="{626FFC3E-93D9-6914-4711-7029EA641F3C}"/>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01BFA9-4E6D-43C1-A62C-081100C29D2C}"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80DC0A5F-5190-47BC-8303-11BD589B77A3}">
      <dgm:prSet/>
      <dgm:spPr/>
      <dgm:t>
        <a:bodyPr/>
        <a:lstStyle/>
        <a:p>
          <a:pPr>
            <a:lnSpc>
              <a:spcPct val="100000"/>
            </a:lnSpc>
            <a:defRPr cap="all"/>
          </a:pPr>
          <a:r>
            <a:rPr lang="en-US"/>
            <a:t>1. Price</a:t>
          </a:r>
        </a:p>
      </dgm:t>
    </dgm:pt>
    <dgm:pt modelId="{CE730D36-C5AD-46CB-A0EB-EF304550F930}" type="parTrans" cxnId="{DF614C35-CD26-49F4-8B21-07469F0B02C1}">
      <dgm:prSet/>
      <dgm:spPr/>
      <dgm:t>
        <a:bodyPr/>
        <a:lstStyle/>
        <a:p>
          <a:endParaRPr lang="en-US"/>
        </a:p>
      </dgm:t>
    </dgm:pt>
    <dgm:pt modelId="{BDA49F44-E9E4-4A4B-9F0F-E34E7F4263B5}" type="sibTrans" cxnId="{DF614C35-CD26-49F4-8B21-07469F0B02C1}">
      <dgm:prSet/>
      <dgm:spPr/>
      <dgm:t>
        <a:bodyPr/>
        <a:lstStyle/>
        <a:p>
          <a:endParaRPr lang="en-US"/>
        </a:p>
      </dgm:t>
    </dgm:pt>
    <dgm:pt modelId="{F15C8446-2AAA-4746-98E3-97F7FB3E5311}">
      <dgm:prSet/>
      <dgm:spPr/>
      <dgm:t>
        <a:bodyPr/>
        <a:lstStyle/>
        <a:p>
          <a:pPr>
            <a:lnSpc>
              <a:spcPct val="100000"/>
            </a:lnSpc>
            <a:defRPr cap="all"/>
          </a:pPr>
          <a:r>
            <a:rPr lang="en-US"/>
            <a:t>2. Comfort</a:t>
          </a:r>
        </a:p>
      </dgm:t>
    </dgm:pt>
    <dgm:pt modelId="{7F5C0BBD-13AD-46C9-9972-4EB41D7DED9D}" type="parTrans" cxnId="{9F51109C-B021-438C-B9B9-3E3F433AF2F3}">
      <dgm:prSet/>
      <dgm:spPr/>
      <dgm:t>
        <a:bodyPr/>
        <a:lstStyle/>
        <a:p>
          <a:endParaRPr lang="en-US"/>
        </a:p>
      </dgm:t>
    </dgm:pt>
    <dgm:pt modelId="{D859CF45-5F5E-4C04-83AB-2984ABE7BF3E}" type="sibTrans" cxnId="{9F51109C-B021-438C-B9B9-3E3F433AF2F3}">
      <dgm:prSet/>
      <dgm:spPr/>
      <dgm:t>
        <a:bodyPr/>
        <a:lstStyle/>
        <a:p>
          <a:endParaRPr lang="en-US"/>
        </a:p>
      </dgm:t>
    </dgm:pt>
    <dgm:pt modelId="{C30A18DE-A093-4ECD-A5C1-980DA01007EA}">
      <dgm:prSet/>
      <dgm:spPr/>
      <dgm:t>
        <a:bodyPr/>
        <a:lstStyle/>
        <a:p>
          <a:pPr>
            <a:lnSpc>
              <a:spcPct val="100000"/>
            </a:lnSpc>
            <a:defRPr cap="all"/>
          </a:pPr>
          <a:r>
            <a:rPr lang="en-US"/>
            <a:t>3. Fuel and energy efficiency</a:t>
          </a:r>
        </a:p>
      </dgm:t>
    </dgm:pt>
    <dgm:pt modelId="{E81198D5-A82D-4D1E-A974-537E830BC3DE}" type="parTrans" cxnId="{5F23B01B-64D4-441B-83E7-A92E76D73AFA}">
      <dgm:prSet/>
      <dgm:spPr/>
      <dgm:t>
        <a:bodyPr/>
        <a:lstStyle/>
        <a:p>
          <a:endParaRPr lang="en-US"/>
        </a:p>
      </dgm:t>
    </dgm:pt>
    <dgm:pt modelId="{9DD1B793-84B5-4E69-AC35-5C85B293AF7E}" type="sibTrans" cxnId="{5F23B01B-64D4-441B-83E7-A92E76D73AFA}">
      <dgm:prSet/>
      <dgm:spPr/>
      <dgm:t>
        <a:bodyPr/>
        <a:lstStyle/>
        <a:p>
          <a:endParaRPr lang="en-US"/>
        </a:p>
      </dgm:t>
    </dgm:pt>
    <dgm:pt modelId="{82065B10-459B-4C4D-BCFC-122D7D76FDE8}" type="pres">
      <dgm:prSet presAssocID="{CF01BFA9-4E6D-43C1-A62C-081100C29D2C}" presName="root" presStyleCnt="0">
        <dgm:presLayoutVars>
          <dgm:dir/>
          <dgm:resizeHandles val="exact"/>
        </dgm:presLayoutVars>
      </dgm:prSet>
      <dgm:spPr/>
    </dgm:pt>
    <dgm:pt modelId="{17465B4E-FD77-4C80-BFA3-2F6C1A36DA5C}" type="pres">
      <dgm:prSet presAssocID="{80DC0A5F-5190-47BC-8303-11BD589B77A3}" presName="compNode" presStyleCnt="0"/>
      <dgm:spPr/>
    </dgm:pt>
    <dgm:pt modelId="{C9E9375A-2FA9-4DD5-BD50-53F64850EC39}" type="pres">
      <dgm:prSet presAssocID="{80DC0A5F-5190-47BC-8303-11BD589B77A3}" presName="iconBgRect" presStyleLbl="bgShp" presStyleIdx="0" presStyleCnt="3"/>
      <dgm:spPr/>
    </dgm:pt>
    <dgm:pt modelId="{CC8A5046-A78C-4F2D-A99F-3085C7E51CA2}" type="pres">
      <dgm:prSet presAssocID="{80DC0A5F-5190-47BC-8303-11BD589B77A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461D7108-0E77-4D0F-A46A-1093915D5139}" type="pres">
      <dgm:prSet presAssocID="{80DC0A5F-5190-47BC-8303-11BD589B77A3}" presName="spaceRect" presStyleCnt="0"/>
      <dgm:spPr/>
    </dgm:pt>
    <dgm:pt modelId="{9932CA45-A660-4B13-AC91-97AABE920B11}" type="pres">
      <dgm:prSet presAssocID="{80DC0A5F-5190-47BC-8303-11BD589B77A3}" presName="textRect" presStyleLbl="revTx" presStyleIdx="0" presStyleCnt="3">
        <dgm:presLayoutVars>
          <dgm:chMax val="1"/>
          <dgm:chPref val="1"/>
        </dgm:presLayoutVars>
      </dgm:prSet>
      <dgm:spPr/>
    </dgm:pt>
    <dgm:pt modelId="{3B978C42-EA0E-40C7-B107-242D3E309DFE}" type="pres">
      <dgm:prSet presAssocID="{BDA49F44-E9E4-4A4B-9F0F-E34E7F4263B5}" presName="sibTrans" presStyleCnt="0"/>
      <dgm:spPr/>
    </dgm:pt>
    <dgm:pt modelId="{280258D3-66F7-43D5-BBF8-7552F6F5D94C}" type="pres">
      <dgm:prSet presAssocID="{F15C8446-2AAA-4746-98E3-97F7FB3E5311}" presName="compNode" presStyleCnt="0"/>
      <dgm:spPr/>
    </dgm:pt>
    <dgm:pt modelId="{86F698F6-5687-4DA4-A9EE-8893E31AE395}" type="pres">
      <dgm:prSet presAssocID="{F15C8446-2AAA-4746-98E3-97F7FB3E5311}" presName="iconBgRect" presStyleLbl="bgShp" presStyleIdx="1" presStyleCnt="3"/>
      <dgm:spPr/>
    </dgm:pt>
    <dgm:pt modelId="{FB31AD1A-1A74-453E-99FD-30BCE04C222E}" type="pres">
      <dgm:prSet presAssocID="{F15C8446-2AAA-4746-98E3-97F7FB3E531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ouch"/>
        </a:ext>
      </dgm:extLst>
    </dgm:pt>
    <dgm:pt modelId="{A2C37799-3817-4AE2-85F8-7C42067D660D}" type="pres">
      <dgm:prSet presAssocID="{F15C8446-2AAA-4746-98E3-97F7FB3E5311}" presName="spaceRect" presStyleCnt="0"/>
      <dgm:spPr/>
    </dgm:pt>
    <dgm:pt modelId="{A02C68A5-A12E-4236-B095-738348CCC99C}" type="pres">
      <dgm:prSet presAssocID="{F15C8446-2AAA-4746-98E3-97F7FB3E5311}" presName="textRect" presStyleLbl="revTx" presStyleIdx="1" presStyleCnt="3">
        <dgm:presLayoutVars>
          <dgm:chMax val="1"/>
          <dgm:chPref val="1"/>
        </dgm:presLayoutVars>
      </dgm:prSet>
      <dgm:spPr/>
    </dgm:pt>
    <dgm:pt modelId="{32E4B078-032F-40BC-B2B0-F17013A89A50}" type="pres">
      <dgm:prSet presAssocID="{D859CF45-5F5E-4C04-83AB-2984ABE7BF3E}" presName="sibTrans" presStyleCnt="0"/>
      <dgm:spPr/>
    </dgm:pt>
    <dgm:pt modelId="{218525BC-6CCD-40FD-8FC5-EC94FEEC03B2}" type="pres">
      <dgm:prSet presAssocID="{C30A18DE-A093-4ECD-A5C1-980DA01007EA}" presName="compNode" presStyleCnt="0"/>
      <dgm:spPr/>
    </dgm:pt>
    <dgm:pt modelId="{EFF00FCB-7362-41D1-8522-74AD0D586764}" type="pres">
      <dgm:prSet presAssocID="{C30A18DE-A093-4ECD-A5C1-980DA01007EA}" presName="iconBgRect" presStyleLbl="bgShp" presStyleIdx="2" presStyleCnt="3"/>
      <dgm:spPr/>
    </dgm:pt>
    <dgm:pt modelId="{5AAD6BFD-8669-4BDB-91D6-37908884B0BC}" type="pres">
      <dgm:prSet presAssocID="{C30A18DE-A093-4ECD-A5C1-980DA01007E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Gauge"/>
        </a:ext>
      </dgm:extLst>
    </dgm:pt>
    <dgm:pt modelId="{E44B6AB0-8BEB-4923-AD45-E74E02447B33}" type="pres">
      <dgm:prSet presAssocID="{C30A18DE-A093-4ECD-A5C1-980DA01007EA}" presName="spaceRect" presStyleCnt="0"/>
      <dgm:spPr/>
    </dgm:pt>
    <dgm:pt modelId="{1944E6F3-D6D5-4EA3-8F28-9D8CAF3ABF26}" type="pres">
      <dgm:prSet presAssocID="{C30A18DE-A093-4ECD-A5C1-980DA01007EA}" presName="textRect" presStyleLbl="revTx" presStyleIdx="2" presStyleCnt="3">
        <dgm:presLayoutVars>
          <dgm:chMax val="1"/>
          <dgm:chPref val="1"/>
        </dgm:presLayoutVars>
      </dgm:prSet>
      <dgm:spPr/>
    </dgm:pt>
  </dgm:ptLst>
  <dgm:cxnLst>
    <dgm:cxn modelId="{5F23B01B-64D4-441B-83E7-A92E76D73AFA}" srcId="{CF01BFA9-4E6D-43C1-A62C-081100C29D2C}" destId="{C30A18DE-A093-4ECD-A5C1-980DA01007EA}" srcOrd="2" destOrd="0" parTransId="{E81198D5-A82D-4D1E-A974-537E830BC3DE}" sibTransId="{9DD1B793-84B5-4E69-AC35-5C85B293AF7E}"/>
    <dgm:cxn modelId="{DF614C35-CD26-49F4-8B21-07469F0B02C1}" srcId="{CF01BFA9-4E6D-43C1-A62C-081100C29D2C}" destId="{80DC0A5F-5190-47BC-8303-11BD589B77A3}" srcOrd="0" destOrd="0" parTransId="{CE730D36-C5AD-46CB-A0EB-EF304550F930}" sibTransId="{BDA49F44-E9E4-4A4B-9F0F-E34E7F4263B5}"/>
    <dgm:cxn modelId="{4B80E437-23E2-4790-90D2-0F98A5447619}" type="presOf" srcId="{F15C8446-2AAA-4746-98E3-97F7FB3E5311}" destId="{A02C68A5-A12E-4236-B095-738348CCC99C}" srcOrd="0" destOrd="0" presId="urn:microsoft.com/office/officeart/2018/5/layout/IconCircleLabelList"/>
    <dgm:cxn modelId="{9DCC5C3D-6FBC-4939-8D4D-C28F31E11873}" type="presOf" srcId="{80DC0A5F-5190-47BC-8303-11BD589B77A3}" destId="{9932CA45-A660-4B13-AC91-97AABE920B11}" srcOrd="0" destOrd="0" presId="urn:microsoft.com/office/officeart/2018/5/layout/IconCircleLabelList"/>
    <dgm:cxn modelId="{9F51109C-B021-438C-B9B9-3E3F433AF2F3}" srcId="{CF01BFA9-4E6D-43C1-A62C-081100C29D2C}" destId="{F15C8446-2AAA-4746-98E3-97F7FB3E5311}" srcOrd="1" destOrd="0" parTransId="{7F5C0BBD-13AD-46C9-9972-4EB41D7DED9D}" sibTransId="{D859CF45-5F5E-4C04-83AB-2984ABE7BF3E}"/>
    <dgm:cxn modelId="{2CC8EE9C-BC26-44DB-A2ED-61927D5E65F4}" type="presOf" srcId="{C30A18DE-A093-4ECD-A5C1-980DA01007EA}" destId="{1944E6F3-D6D5-4EA3-8F28-9D8CAF3ABF26}" srcOrd="0" destOrd="0" presId="urn:microsoft.com/office/officeart/2018/5/layout/IconCircleLabelList"/>
    <dgm:cxn modelId="{660D8CF2-ECDE-4E13-86CE-0B4CAFB9AE17}" type="presOf" srcId="{CF01BFA9-4E6D-43C1-A62C-081100C29D2C}" destId="{82065B10-459B-4C4D-BCFC-122D7D76FDE8}" srcOrd="0" destOrd="0" presId="urn:microsoft.com/office/officeart/2018/5/layout/IconCircleLabelList"/>
    <dgm:cxn modelId="{4E82781E-77E6-4754-BAAF-C62F5B2E2DB2}" type="presParOf" srcId="{82065B10-459B-4C4D-BCFC-122D7D76FDE8}" destId="{17465B4E-FD77-4C80-BFA3-2F6C1A36DA5C}" srcOrd="0" destOrd="0" presId="urn:microsoft.com/office/officeart/2018/5/layout/IconCircleLabelList"/>
    <dgm:cxn modelId="{9D043968-3AA4-43C3-B11A-41E8B314D511}" type="presParOf" srcId="{17465B4E-FD77-4C80-BFA3-2F6C1A36DA5C}" destId="{C9E9375A-2FA9-4DD5-BD50-53F64850EC39}" srcOrd="0" destOrd="0" presId="urn:microsoft.com/office/officeart/2018/5/layout/IconCircleLabelList"/>
    <dgm:cxn modelId="{2DD56360-AFD3-4418-BFE1-031D3470789F}" type="presParOf" srcId="{17465B4E-FD77-4C80-BFA3-2F6C1A36DA5C}" destId="{CC8A5046-A78C-4F2D-A99F-3085C7E51CA2}" srcOrd="1" destOrd="0" presId="urn:microsoft.com/office/officeart/2018/5/layout/IconCircleLabelList"/>
    <dgm:cxn modelId="{00974E15-378F-4EA3-ABD7-79A54D80E444}" type="presParOf" srcId="{17465B4E-FD77-4C80-BFA3-2F6C1A36DA5C}" destId="{461D7108-0E77-4D0F-A46A-1093915D5139}" srcOrd="2" destOrd="0" presId="urn:microsoft.com/office/officeart/2018/5/layout/IconCircleLabelList"/>
    <dgm:cxn modelId="{3212BC27-F7C7-4157-A325-D7AD8F45C10F}" type="presParOf" srcId="{17465B4E-FD77-4C80-BFA3-2F6C1A36DA5C}" destId="{9932CA45-A660-4B13-AC91-97AABE920B11}" srcOrd="3" destOrd="0" presId="urn:microsoft.com/office/officeart/2018/5/layout/IconCircleLabelList"/>
    <dgm:cxn modelId="{FD4E3502-D89A-45C1-B126-0F27FA4E237E}" type="presParOf" srcId="{82065B10-459B-4C4D-BCFC-122D7D76FDE8}" destId="{3B978C42-EA0E-40C7-B107-242D3E309DFE}" srcOrd="1" destOrd="0" presId="urn:microsoft.com/office/officeart/2018/5/layout/IconCircleLabelList"/>
    <dgm:cxn modelId="{84FD19A9-58A6-4364-8591-C90D6262B968}" type="presParOf" srcId="{82065B10-459B-4C4D-BCFC-122D7D76FDE8}" destId="{280258D3-66F7-43D5-BBF8-7552F6F5D94C}" srcOrd="2" destOrd="0" presId="urn:microsoft.com/office/officeart/2018/5/layout/IconCircleLabelList"/>
    <dgm:cxn modelId="{E10C1124-2455-4395-89C8-F824EB434C93}" type="presParOf" srcId="{280258D3-66F7-43D5-BBF8-7552F6F5D94C}" destId="{86F698F6-5687-4DA4-A9EE-8893E31AE395}" srcOrd="0" destOrd="0" presId="urn:microsoft.com/office/officeart/2018/5/layout/IconCircleLabelList"/>
    <dgm:cxn modelId="{0E2BD9EC-97C3-46F4-88D8-E031C47C6EFB}" type="presParOf" srcId="{280258D3-66F7-43D5-BBF8-7552F6F5D94C}" destId="{FB31AD1A-1A74-453E-99FD-30BCE04C222E}" srcOrd="1" destOrd="0" presId="urn:microsoft.com/office/officeart/2018/5/layout/IconCircleLabelList"/>
    <dgm:cxn modelId="{29EB8CDA-E263-4850-BCF1-3F87B3ED3461}" type="presParOf" srcId="{280258D3-66F7-43D5-BBF8-7552F6F5D94C}" destId="{A2C37799-3817-4AE2-85F8-7C42067D660D}" srcOrd="2" destOrd="0" presId="urn:microsoft.com/office/officeart/2018/5/layout/IconCircleLabelList"/>
    <dgm:cxn modelId="{37BE54BE-74B4-478D-B72D-AB8287248AE4}" type="presParOf" srcId="{280258D3-66F7-43D5-BBF8-7552F6F5D94C}" destId="{A02C68A5-A12E-4236-B095-738348CCC99C}" srcOrd="3" destOrd="0" presId="urn:microsoft.com/office/officeart/2018/5/layout/IconCircleLabelList"/>
    <dgm:cxn modelId="{9ECC395E-9A5B-40E0-8A88-3B5BA16D5DDB}" type="presParOf" srcId="{82065B10-459B-4C4D-BCFC-122D7D76FDE8}" destId="{32E4B078-032F-40BC-B2B0-F17013A89A50}" srcOrd="3" destOrd="0" presId="urn:microsoft.com/office/officeart/2018/5/layout/IconCircleLabelList"/>
    <dgm:cxn modelId="{DB9D9C4F-8D69-491B-84A1-175E5A0DB583}" type="presParOf" srcId="{82065B10-459B-4C4D-BCFC-122D7D76FDE8}" destId="{218525BC-6CCD-40FD-8FC5-EC94FEEC03B2}" srcOrd="4" destOrd="0" presId="urn:microsoft.com/office/officeart/2018/5/layout/IconCircleLabelList"/>
    <dgm:cxn modelId="{9A523219-AA87-40E1-A9C3-B64C2F444761}" type="presParOf" srcId="{218525BC-6CCD-40FD-8FC5-EC94FEEC03B2}" destId="{EFF00FCB-7362-41D1-8522-74AD0D586764}" srcOrd="0" destOrd="0" presId="urn:microsoft.com/office/officeart/2018/5/layout/IconCircleLabelList"/>
    <dgm:cxn modelId="{C632FC82-2C5D-4065-BA16-36E3A062EC6E}" type="presParOf" srcId="{218525BC-6CCD-40FD-8FC5-EC94FEEC03B2}" destId="{5AAD6BFD-8669-4BDB-91D6-37908884B0BC}" srcOrd="1" destOrd="0" presId="urn:microsoft.com/office/officeart/2018/5/layout/IconCircleLabelList"/>
    <dgm:cxn modelId="{520F409B-0344-414E-8C69-D9BB90425376}" type="presParOf" srcId="{218525BC-6CCD-40FD-8FC5-EC94FEEC03B2}" destId="{E44B6AB0-8BEB-4923-AD45-E74E02447B33}" srcOrd="2" destOrd="0" presId="urn:microsoft.com/office/officeart/2018/5/layout/IconCircleLabelList"/>
    <dgm:cxn modelId="{B27458FD-B90A-40B5-BF65-C1AFB4BD6EE1}" type="presParOf" srcId="{218525BC-6CCD-40FD-8FC5-EC94FEEC03B2}" destId="{1944E6F3-D6D5-4EA3-8F28-9D8CAF3ABF26}"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E9375A-2FA9-4DD5-BD50-53F64850EC39}">
      <dsp:nvSpPr>
        <dsp:cNvPr id="0" name=""/>
        <dsp:cNvSpPr/>
      </dsp:nvSpPr>
      <dsp:spPr>
        <a:xfrm>
          <a:off x="679050" y="578169"/>
          <a:ext cx="1887187" cy="18871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8A5046-A78C-4F2D-A99F-3085C7E51CA2}">
      <dsp:nvSpPr>
        <dsp:cNvPr id="0" name=""/>
        <dsp:cNvSpPr/>
      </dsp:nvSpPr>
      <dsp:spPr>
        <a:xfrm>
          <a:off x="1081237" y="980356"/>
          <a:ext cx="1082812" cy="1082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32CA45-A660-4B13-AC91-97AABE920B11}">
      <dsp:nvSpPr>
        <dsp:cNvPr id="0" name=""/>
        <dsp:cNvSpPr/>
      </dsp:nvSpPr>
      <dsp:spPr>
        <a:xfrm>
          <a:off x="75768"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t>1. Price</a:t>
          </a:r>
        </a:p>
      </dsp:txBody>
      <dsp:txXfrm>
        <a:off x="75768" y="3053169"/>
        <a:ext cx="3093750" cy="720000"/>
      </dsp:txXfrm>
    </dsp:sp>
    <dsp:sp modelId="{86F698F6-5687-4DA4-A9EE-8893E31AE395}">
      <dsp:nvSpPr>
        <dsp:cNvPr id="0" name=""/>
        <dsp:cNvSpPr/>
      </dsp:nvSpPr>
      <dsp:spPr>
        <a:xfrm>
          <a:off x="4314206" y="578169"/>
          <a:ext cx="1887187" cy="18871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31AD1A-1A74-453E-99FD-30BCE04C222E}">
      <dsp:nvSpPr>
        <dsp:cNvPr id="0" name=""/>
        <dsp:cNvSpPr/>
      </dsp:nvSpPr>
      <dsp:spPr>
        <a:xfrm>
          <a:off x="4716393" y="980356"/>
          <a:ext cx="1082812" cy="1082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2C68A5-A12E-4236-B095-738348CCC99C}">
      <dsp:nvSpPr>
        <dsp:cNvPr id="0" name=""/>
        <dsp:cNvSpPr/>
      </dsp:nvSpPr>
      <dsp:spPr>
        <a:xfrm>
          <a:off x="3710925"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t>2. Comfort</a:t>
          </a:r>
        </a:p>
      </dsp:txBody>
      <dsp:txXfrm>
        <a:off x="3710925" y="3053169"/>
        <a:ext cx="3093750" cy="720000"/>
      </dsp:txXfrm>
    </dsp:sp>
    <dsp:sp modelId="{EFF00FCB-7362-41D1-8522-74AD0D586764}">
      <dsp:nvSpPr>
        <dsp:cNvPr id="0" name=""/>
        <dsp:cNvSpPr/>
      </dsp:nvSpPr>
      <dsp:spPr>
        <a:xfrm>
          <a:off x="7949362" y="578169"/>
          <a:ext cx="1887187" cy="18871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AD6BFD-8669-4BDB-91D6-37908884B0BC}">
      <dsp:nvSpPr>
        <dsp:cNvPr id="0" name=""/>
        <dsp:cNvSpPr/>
      </dsp:nvSpPr>
      <dsp:spPr>
        <a:xfrm>
          <a:off x="8351550" y="980356"/>
          <a:ext cx="1082812" cy="10828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44E6F3-D6D5-4EA3-8F28-9D8CAF3ABF26}">
      <dsp:nvSpPr>
        <dsp:cNvPr id="0" name=""/>
        <dsp:cNvSpPr/>
      </dsp:nvSpPr>
      <dsp:spPr>
        <a:xfrm>
          <a:off x="7346081"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t>3. Fuel and energy efficiency</a:t>
          </a:r>
        </a:p>
      </dsp:txBody>
      <dsp:txXfrm>
        <a:off x="7346081" y="3053169"/>
        <a:ext cx="30937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2D7255-F234-4595-B0AD-3B3D27EEC8B5}" type="datetimeFigureOut">
              <a:rPr lang="en-US" smtClean="0"/>
              <a:t>9/2/2022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AB3165-F796-456D-9921-8224B6721128}" type="slidenum">
              <a:rPr lang="en-US" smtClean="0"/>
              <a:t>‹#›</a:t>
            </a:fld>
            <a:endParaRPr lang="en-US"/>
          </a:p>
        </p:txBody>
      </p:sp>
    </p:spTree>
    <p:extLst>
      <p:ext uri="{BB962C8B-B14F-4D97-AF65-F5344CB8AC3E}">
        <p14:creationId xmlns:p14="http://schemas.microsoft.com/office/powerpoint/2010/main" val="3267389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Hello and welcome to my presentation on the diversification plan for our company. The purpose of this presentation is to present the recommendations and decisions made by our leadership team. I want to introduce the electric and hybrid vehicle industry into our company and the goal with this presentation is to help explain why it will be beneficial.</a:t>
            </a:r>
          </a:p>
          <a:p>
            <a:endParaRPr lang="en-US"/>
          </a:p>
        </p:txBody>
      </p:sp>
      <p:sp>
        <p:nvSpPr>
          <p:cNvPr id="4" name="Slide Number Placeholder 3"/>
          <p:cNvSpPr>
            <a:spLocks noGrp="1"/>
          </p:cNvSpPr>
          <p:nvPr>
            <p:ph type="sldNum" sz="quarter" idx="5"/>
          </p:nvPr>
        </p:nvSpPr>
        <p:spPr/>
        <p:txBody>
          <a:bodyPr/>
          <a:lstStyle/>
          <a:p>
            <a:fld id="{06AB3165-F796-456D-9921-8224B6721128}" type="slidenum">
              <a:rPr lang="en-US" smtClean="0"/>
              <a:t>1</a:t>
            </a:fld>
            <a:endParaRPr lang="en-US"/>
          </a:p>
        </p:txBody>
      </p:sp>
    </p:spTree>
    <p:extLst>
      <p:ext uri="{BB962C8B-B14F-4D97-AF65-F5344CB8AC3E}">
        <p14:creationId xmlns:p14="http://schemas.microsoft.com/office/powerpoint/2010/main" val="1466133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I want to start by focusing on two key points: the ‘what’ and the ‘why’. The COVID-19 pandemic brought on unforeseeable challenges for companies everywhere. For the car manufacturing industry, competition has especially intensified. People are getting more and more concerned with the environment and gas prices are skyrocketing. The world is constantly changing. To succeed in a world of constant change, we need to adapt to our customers ever-changing preferences. That’s why our company needs to diversify and enter the electric and hybrid vehicle industry. </a:t>
            </a:r>
          </a:p>
          <a:p>
            <a:endParaRPr lang="en-US"/>
          </a:p>
        </p:txBody>
      </p:sp>
      <p:sp>
        <p:nvSpPr>
          <p:cNvPr id="4" name="Slide Number Placeholder 3"/>
          <p:cNvSpPr>
            <a:spLocks noGrp="1"/>
          </p:cNvSpPr>
          <p:nvPr>
            <p:ph type="sldNum" sz="quarter" idx="5"/>
          </p:nvPr>
        </p:nvSpPr>
        <p:spPr/>
        <p:txBody>
          <a:bodyPr/>
          <a:lstStyle/>
          <a:p>
            <a:fld id="{06AB3165-F796-456D-9921-8224B6721128}" type="slidenum">
              <a:rPr lang="en-US" smtClean="0"/>
              <a:t>2</a:t>
            </a:fld>
            <a:endParaRPr lang="en-US"/>
          </a:p>
        </p:txBody>
      </p:sp>
    </p:spTree>
    <p:extLst>
      <p:ext uri="{BB962C8B-B14F-4D97-AF65-F5344CB8AC3E}">
        <p14:creationId xmlns:p14="http://schemas.microsoft.com/office/powerpoint/2010/main" val="1668608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just a brief run-down of where we are at right now, and where we are headed in the next 2-5 years. So again, we have an ever-changing world. The supply chain crisis, the COVID-19 pandemic, gas prices- it all contributes to each other. As we can see, the future of the auto manufacturing industry is almost reliant on electric vehicles. That’s what is expected to shift the auto industry back into a profitable field. </a:t>
            </a:r>
          </a:p>
        </p:txBody>
      </p:sp>
      <p:sp>
        <p:nvSpPr>
          <p:cNvPr id="4" name="Slide Number Placeholder 3"/>
          <p:cNvSpPr>
            <a:spLocks noGrp="1"/>
          </p:cNvSpPr>
          <p:nvPr>
            <p:ph type="sldNum" sz="quarter" idx="5"/>
          </p:nvPr>
        </p:nvSpPr>
        <p:spPr/>
        <p:txBody>
          <a:bodyPr/>
          <a:lstStyle/>
          <a:p>
            <a:fld id="{06AB3165-F796-456D-9921-8224B6721128}" type="slidenum">
              <a:rPr lang="en-US" smtClean="0"/>
              <a:t>3</a:t>
            </a:fld>
            <a:endParaRPr lang="en-US"/>
          </a:p>
        </p:txBody>
      </p:sp>
    </p:spTree>
    <p:extLst>
      <p:ext uri="{BB962C8B-B14F-4D97-AF65-F5344CB8AC3E}">
        <p14:creationId xmlns:p14="http://schemas.microsoft.com/office/powerpoint/2010/main" val="3288955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US automotive industry is worth $82.6 billion and growing at an annual growth rate of 7.22%, (Troncoso, 2022). This chart gives us a visual of what happened to us in 2020, you can see what a dip the auto manufacturing industry took. By 2021 though, we’re starting to see some rebound- but not a lot. U.S. sales are $15.3M as of 2022, and production is up 17% from 2021. </a:t>
            </a:r>
          </a:p>
          <a:p>
            <a:endParaRPr lang="en-US"/>
          </a:p>
        </p:txBody>
      </p:sp>
      <p:sp>
        <p:nvSpPr>
          <p:cNvPr id="4" name="Slide Number Placeholder 3"/>
          <p:cNvSpPr>
            <a:spLocks noGrp="1"/>
          </p:cNvSpPr>
          <p:nvPr>
            <p:ph type="sldNum" sz="quarter" idx="5"/>
          </p:nvPr>
        </p:nvSpPr>
        <p:spPr/>
        <p:txBody>
          <a:bodyPr/>
          <a:lstStyle/>
          <a:p>
            <a:fld id="{06AB3165-F796-456D-9921-8224B6721128}" type="slidenum">
              <a:rPr lang="en-US" smtClean="0"/>
              <a:t>4</a:t>
            </a:fld>
            <a:endParaRPr lang="en-US"/>
          </a:p>
        </p:txBody>
      </p:sp>
    </p:spTree>
    <p:extLst>
      <p:ext uri="{BB962C8B-B14F-4D97-AF65-F5344CB8AC3E}">
        <p14:creationId xmlns:p14="http://schemas.microsoft.com/office/powerpoint/2010/main" val="3406662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are we doing right now? Well, here we can see that while annual revenue is $104.2 billion; our overall annual revenue growth rate is negative 1.6%. Why is this happening though? We can probably all agree that it's been pretty much a roller-coaster over the past two to three years, and the pandemic no doubt accelerated our industry's decline. The economy took a massive hit amid the pandemic, we know that. But even as we dig our way out, we’re starting to see a new trend: consumers are becoming more and more environmentally conscious. </a:t>
            </a:r>
          </a:p>
          <a:p>
            <a:endParaRPr lang="en-US"/>
          </a:p>
          <a:p>
            <a:endParaRPr lang="en-US"/>
          </a:p>
        </p:txBody>
      </p:sp>
      <p:sp>
        <p:nvSpPr>
          <p:cNvPr id="4" name="Slide Number Placeholder 3"/>
          <p:cNvSpPr>
            <a:spLocks noGrp="1"/>
          </p:cNvSpPr>
          <p:nvPr>
            <p:ph type="sldNum" sz="quarter" idx="5"/>
          </p:nvPr>
        </p:nvSpPr>
        <p:spPr/>
        <p:txBody>
          <a:bodyPr/>
          <a:lstStyle/>
          <a:p>
            <a:fld id="{06AB3165-F796-456D-9921-8224B6721128}" type="slidenum">
              <a:rPr lang="en-US" smtClean="0"/>
              <a:t>5</a:t>
            </a:fld>
            <a:endParaRPr lang="en-US"/>
          </a:p>
        </p:txBody>
      </p:sp>
    </p:spTree>
    <p:extLst>
      <p:ext uri="{BB962C8B-B14F-4D97-AF65-F5344CB8AC3E}">
        <p14:creationId xmlns:p14="http://schemas.microsoft.com/office/powerpoint/2010/main" val="3926667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2021 survey asked 1,208 participants, aged 18+, “Which of the following factors impact your likelihood to purchase different car types?" Price was the number one factor impacting car purchases: 74% of those who drive to work base their car buying on price. Comfort was the second highest factor for these consumers, making up 63% of the buying decision, and the third most important factor for these consumers is fuel and energy efficiency, making up 62% of the buying decision. Although economic conditions have really intensified consumers' price sensitivity, these consumers have begun to shift their car-buying conditions on value. So these top three factors here represent how consumers measure the value of a vehicle. </a:t>
            </a:r>
          </a:p>
          <a:p>
            <a:endParaRPr lang="en-US"/>
          </a:p>
          <a:p>
            <a:r>
              <a:rPr lang="en-US"/>
              <a:t>So, we've definitely touched on the electric and hybrid industry now several times, but I'd like to just briefly introduce the basics of this industry to you all. </a:t>
            </a:r>
          </a:p>
        </p:txBody>
      </p:sp>
      <p:sp>
        <p:nvSpPr>
          <p:cNvPr id="4" name="Slide Number Placeholder 3"/>
          <p:cNvSpPr>
            <a:spLocks noGrp="1"/>
          </p:cNvSpPr>
          <p:nvPr>
            <p:ph type="sldNum" sz="quarter" idx="5"/>
          </p:nvPr>
        </p:nvSpPr>
        <p:spPr/>
        <p:txBody>
          <a:bodyPr/>
          <a:lstStyle/>
          <a:p>
            <a:fld id="{06AB3165-F796-456D-9921-8224B6721128}" type="slidenum">
              <a:rPr lang="en-US" smtClean="0"/>
              <a:t>6</a:t>
            </a:fld>
            <a:endParaRPr lang="en-US"/>
          </a:p>
        </p:txBody>
      </p:sp>
    </p:spTree>
    <p:extLst>
      <p:ext uri="{BB962C8B-B14F-4D97-AF65-F5344CB8AC3E}">
        <p14:creationId xmlns:p14="http://schemas.microsoft.com/office/powerpoint/2010/main" val="3495801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electric and hybrid vehicle industry in the United States produces primarily hybrid electric vehicles (HEV) and electric vehicles (EV). Electric vehicles (EV) run using an electric motor and have a battery instead of a gas tank. Hybrid electric vehicles (HEV) combine a traditional internal combustion engine system with an electric system. Hybrid vehicles typically come in two main types: regular and plug-in and use gas and electricity. This industry has a $17.5BN annual total revenue and a growth rate of 10.2%. Just to put this into perspective...</a:t>
            </a:r>
          </a:p>
        </p:txBody>
      </p:sp>
      <p:sp>
        <p:nvSpPr>
          <p:cNvPr id="4" name="Slide Number Placeholder 3"/>
          <p:cNvSpPr>
            <a:spLocks noGrp="1"/>
          </p:cNvSpPr>
          <p:nvPr>
            <p:ph type="sldNum" sz="quarter" idx="5"/>
          </p:nvPr>
        </p:nvSpPr>
        <p:spPr/>
        <p:txBody>
          <a:bodyPr/>
          <a:lstStyle/>
          <a:p>
            <a:fld id="{06AB3165-F796-456D-9921-8224B6721128}" type="slidenum">
              <a:rPr lang="en-US" smtClean="0"/>
              <a:t>7</a:t>
            </a:fld>
            <a:endParaRPr lang="en-US"/>
          </a:p>
        </p:txBody>
      </p:sp>
    </p:spTree>
    <p:extLst>
      <p:ext uri="{BB962C8B-B14F-4D97-AF65-F5344CB8AC3E}">
        <p14:creationId xmlns:p14="http://schemas.microsoft.com/office/powerpoint/2010/main" val="182108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These are our annual revenue growth percentage rates, side by side. On the left, the auto industry has a negative 1.6% annual growth rate. On the right, the electric and hybrid vehicle industry sees a positive 10.2% annual growth rate. The electric and hybrid vehicle industry annual market growth rate increased by 29.4% from 2017 to 2021 and is projected to increase by an additional 11.1% in the next five years. In contrast, gasoline operated engines have a $37.3BN annual total revenue which is down 3.3% since 2017 and only expected to increase in the next five years by 0.5%. It’s easy to see that our overall annual revenue is currently challenged, yet the electric and hybrid industry seems to be flourishing. Despite our industry's overall declining revenue, there’s a clear opportunity here for our company to diversify into an industry that will allow us to thrive among competitors. </a:t>
            </a:r>
          </a:p>
          <a:p>
            <a:endParaRPr lang="en-US"/>
          </a:p>
        </p:txBody>
      </p:sp>
      <p:sp>
        <p:nvSpPr>
          <p:cNvPr id="4" name="Slide Number Placeholder 3"/>
          <p:cNvSpPr>
            <a:spLocks noGrp="1"/>
          </p:cNvSpPr>
          <p:nvPr>
            <p:ph type="sldNum" sz="quarter" idx="5"/>
          </p:nvPr>
        </p:nvSpPr>
        <p:spPr/>
        <p:txBody>
          <a:bodyPr/>
          <a:lstStyle/>
          <a:p>
            <a:fld id="{06AB3165-F796-456D-9921-8224B6721128}" type="slidenum">
              <a:rPr lang="en-US" smtClean="0"/>
              <a:t>8</a:t>
            </a:fld>
            <a:endParaRPr lang="en-US"/>
          </a:p>
        </p:txBody>
      </p:sp>
    </p:spTree>
    <p:extLst>
      <p:ext uri="{BB962C8B-B14F-4D97-AF65-F5344CB8AC3E}">
        <p14:creationId xmlns:p14="http://schemas.microsoft.com/office/powerpoint/2010/main" val="553006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the increase in competition, its vital that we consider what our competitors are doing. In particular, what they're doing right. Toyota and Honda have significant market share right now for the automobile industry as a whole. In the electric vehicle industry, Toyota shares 12.3% of the market, while Honda shares 20.4% and Ford shares 18.8%. The key player I want to focus on is Honda. Not only do they share 12.7% of the entire market, but they share 20.4% of the electric vehicle market- in other words, they’re dominating the auto industry from multiple angles. </a:t>
            </a:r>
          </a:p>
        </p:txBody>
      </p:sp>
      <p:sp>
        <p:nvSpPr>
          <p:cNvPr id="4" name="Slide Number Placeholder 3"/>
          <p:cNvSpPr>
            <a:spLocks noGrp="1"/>
          </p:cNvSpPr>
          <p:nvPr>
            <p:ph type="sldNum" sz="quarter" idx="5"/>
          </p:nvPr>
        </p:nvSpPr>
        <p:spPr/>
        <p:txBody>
          <a:bodyPr/>
          <a:lstStyle/>
          <a:p>
            <a:fld id="{06AB3165-F796-456D-9921-8224B6721128}" type="slidenum">
              <a:rPr lang="en-US" smtClean="0"/>
              <a:t>9</a:t>
            </a:fld>
            <a:endParaRPr lang="en-US"/>
          </a:p>
        </p:txBody>
      </p:sp>
    </p:spTree>
    <p:extLst>
      <p:ext uri="{BB962C8B-B14F-4D97-AF65-F5344CB8AC3E}">
        <p14:creationId xmlns:p14="http://schemas.microsoft.com/office/powerpoint/2010/main" val="3645009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Honda is considered an “All Star.” They not only have a strong market share, but their profit and revenue growth are considerable. Even viewing its close runner-up, Ford for comparison, we can see that although Ford has nearly similar market-share, their annual growth is down -9.5%. So, what is Honda doing differently? They utilize technology and research and development practices. For example, they established a Power Unit &amp; Energy center and a Design center to help further their innovative research excellence. In January 2021, they launched three new scooter models with a Honda Enhanced Smart Power Plus engine to enhance environmental performance and high-output power.</a:t>
            </a:r>
            <a:br>
              <a:rPr lang="en-US" sz="1800">
                <a:effectLst/>
                <a:latin typeface="Calibri" panose="020F0502020204030204" pitchFamily="34" charset="0"/>
                <a:ea typeface="Calibri" panose="020F0502020204030204" pitchFamily="34" charset="0"/>
                <a:cs typeface="Times New Roman" panose="02020603050405020304" pitchFamily="18" charset="0"/>
              </a:rPr>
            </a:br>
            <a:r>
              <a:rPr lang="en-US" sz="1800">
                <a:effectLst/>
                <a:latin typeface="Calibri" panose="020F0502020204030204" pitchFamily="34" charset="0"/>
                <a:ea typeface="Calibri" panose="020F0502020204030204" pitchFamily="34" charset="0"/>
                <a:cs typeface="Times New Roman" panose="02020603050405020304" pitchFamily="18" charset="0"/>
              </a:rPr>
              <a:t>Ford, on the other hand, has seen 20.9% drop in sales in the last year. In an effort to combat the decrease in sales, they announced in March of 2022 that they will be making an “aggressive push” into the electric vehicle industry. Their strategy is to split manufacturing teams into two divisions: the first will be focused on the electric and hybrid industry while the second will focus on maximizing cashflow from internal combustion engine vehicles and mitigating costs. What I believe is significant here, is to really look at Honda as a company that proves the potential of entering into the electric vehicle market. </a:t>
            </a:r>
          </a:p>
          <a:p>
            <a:endParaRPr lang="en-US"/>
          </a:p>
        </p:txBody>
      </p:sp>
      <p:sp>
        <p:nvSpPr>
          <p:cNvPr id="4" name="Slide Number Placeholder 3"/>
          <p:cNvSpPr>
            <a:spLocks noGrp="1"/>
          </p:cNvSpPr>
          <p:nvPr>
            <p:ph type="sldNum" sz="quarter" idx="5"/>
          </p:nvPr>
        </p:nvSpPr>
        <p:spPr/>
        <p:txBody>
          <a:bodyPr/>
          <a:lstStyle/>
          <a:p>
            <a:fld id="{06AB3165-F796-456D-9921-8224B6721128}" type="slidenum">
              <a:rPr lang="en-US" smtClean="0"/>
              <a:t>10</a:t>
            </a:fld>
            <a:endParaRPr lang="en-US"/>
          </a:p>
        </p:txBody>
      </p:sp>
    </p:spTree>
    <p:extLst>
      <p:ext uri="{BB962C8B-B14F-4D97-AF65-F5344CB8AC3E}">
        <p14:creationId xmlns:p14="http://schemas.microsoft.com/office/powerpoint/2010/main" val="1281411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As an automotive manufacturing company, we already provide many of the components necessary for electric and hybrid cars. Our employees also have the competencies and experience necessary to build these vehicles. This will give us another source of revenue, expand our offerings, and ultimately set us up with industry security in the event of another economic downfall. </a:t>
            </a:r>
          </a:p>
          <a:p>
            <a:endParaRPr lang="en-US"/>
          </a:p>
        </p:txBody>
      </p:sp>
      <p:sp>
        <p:nvSpPr>
          <p:cNvPr id="4" name="Slide Number Placeholder 3"/>
          <p:cNvSpPr>
            <a:spLocks noGrp="1"/>
          </p:cNvSpPr>
          <p:nvPr>
            <p:ph type="sldNum" sz="quarter" idx="5"/>
          </p:nvPr>
        </p:nvSpPr>
        <p:spPr/>
        <p:txBody>
          <a:bodyPr/>
          <a:lstStyle/>
          <a:p>
            <a:fld id="{06AB3165-F796-456D-9921-8224B6721128}" type="slidenum">
              <a:rPr lang="en-US" smtClean="0"/>
              <a:t>11</a:t>
            </a:fld>
            <a:endParaRPr lang="en-US"/>
          </a:p>
        </p:txBody>
      </p:sp>
    </p:spTree>
    <p:extLst>
      <p:ext uri="{BB962C8B-B14F-4D97-AF65-F5344CB8AC3E}">
        <p14:creationId xmlns:p14="http://schemas.microsoft.com/office/powerpoint/2010/main" val="2977959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Essentially, the rational decision-making model proposes alternative solutions along with research to help decide the best course of action. It is a comprehensive, multi-step process designed for problem-solving. Diversification is costly, which makes it even more crucial for our company to conduct careful research prior to making any final decisions. Time is on our side, so our company's diversification plan will follow this decision-making model.</a:t>
            </a:r>
          </a:p>
          <a:p>
            <a:endParaRPr lang="en-US"/>
          </a:p>
        </p:txBody>
      </p:sp>
      <p:sp>
        <p:nvSpPr>
          <p:cNvPr id="4" name="Slide Number Placeholder 3"/>
          <p:cNvSpPr>
            <a:spLocks noGrp="1"/>
          </p:cNvSpPr>
          <p:nvPr>
            <p:ph type="sldNum" sz="quarter" idx="5"/>
          </p:nvPr>
        </p:nvSpPr>
        <p:spPr/>
        <p:txBody>
          <a:bodyPr/>
          <a:lstStyle/>
          <a:p>
            <a:fld id="{06AB3165-F796-456D-9921-8224B6721128}" type="slidenum">
              <a:rPr lang="en-US" smtClean="0"/>
              <a:t>12</a:t>
            </a:fld>
            <a:endParaRPr lang="en-US"/>
          </a:p>
        </p:txBody>
      </p:sp>
    </p:spTree>
    <p:extLst>
      <p:ext uri="{BB962C8B-B14F-4D97-AF65-F5344CB8AC3E}">
        <p14:creationId xmlns:p14="http://schemas.microsoft.com/office/powerpoint/2010/main" val="437056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presentation was meant to convey key statistical analysis data points which provide valuable insight into our current industry performance, as well as where the opportunities lie. It's clear that our annual revenue growth is currently challenged and our company needs diversification in order to thrive among competitors. The hybrid and electric vehicle industry are rapidly growing in popularity, and the major players within the industry can either contribute their success to diversification into this industry, or are using it as a strategy to gain momentum after the auto industry's overall decline. Despite our industry's overall declining revenue, electric and hybrid vehicles present a significant opportunity for growth. </a:t>
            </a:r>
          </a:p>
        </p:txBody>
      </p:sp>
      <p:sp>
        <p:nvSpPr>
          <p:cNvPr id="4" name="Slide Number Placeholder 3"/>
          <p:cNvSpPr>
            <a:spLocks noGrp="1"/>
          </p:cNvSpPr>
          <p:nvPr>
            <p:ph type="sldNum" sz="quarter" idx="5"/>
          </p:nvPr>
        </p:nvSpPr>
        <p:spPr/>
        <p:txBody>
          <a:bodyPr/>
          <a:lstStyle/>
          <a:p>
            <a:fld id="{06AB3165-F796-456D-9921-8224B6721128}" type="slidenum">
              <a:rPr lang="en-US" smtClean="0"/>
              <a:t>13</a:t>
            </a:fld>
            <a:endParaRPr lang="en-US"/>
          </a:p>
        </p:txBody>
      </p:sp>
    </p:spTree>
    <p:extLst>
      <p:ext uri="{BB962C8B-B14F-4D97-AF65-F5344CB8AC3E}">
        <p14:creationId xmlns:p14="http://schemas.microsoft.com/office/powerpoint/2010/main" val="24717145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AB3165-F796-456D-9921-8224B6721128}" type="slidenum">
              <a:rPr lang="en-US" smtClean="0"/>
              <a:t>14</a:t>
            </a:fld>
            <a:endParaRPr lang="en-US"/>
          </a:p>
        </p:txBody>
      </p:sp>
    </p:spTree>
    <p:extLst>
      <p:ext uri="{BB962C8B-B14F-4D97-AF65-F5344CB8AC3E}">
        <p14:creationId xmlns:p14="http://schemas.microsoft.com/office/powerpoint/2010/main" val="1089966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007EB13-96D7-4632-B0CB-39FDFFC558AD}"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B66C2-582F-42D6-8F74-EA2A0F878D49}" type="slidenum">
              <a:rPr lang="en-US" smtClean="0"/>
              <a:t>‹#›</a:t>
            </a:fld>
            <a:endParaRPr lang="en-US"/>
          </a:p>
        </p:txBody>
      </p:sp>
    </p:spTree>
    <p:extLst>
      <p:ext uri="{BB962C8B-B14F-4D97-AF65-F5344CB8AC3E}">
        <p14:creationId xmlns:p14="http://schemas.microsoft.com/office/powerpoint/2010/main" val="1590461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07EB13-96D7-4632-B0CB-39FDFFC558AD}"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B66C2-582F-42D6-8F74-EA2A0F878D49}" type="slidenum">
              <a:rPr lang="en-US" smtClean="0"/>
              <a:t>‹#›</a:t>
            </a:fld>
            <a:endParaRPr lang="en-US"/>
          </a:p>
        </p:txBody>
      </p:sp>
    </p:spTree>
    <p:extLst>
      <p:ext uri="{BB962C8B-B14F-4D97-AF65-F5344CB8AC3E}">
        <p14:creationId xmlns:p14="http://schemas.microsoft.com/office/powerpoint/2010/main" val="754909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07EB13-96D7-4632-B0CB-39FDFFC558AD}"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B66C2-582F-42D6-8F74-EA2A0F878D49}" type="slidenum">
              <a:rPr lang="en-US" smtClean="0"/>
              <a:t>‹#›</a:t>
            </a:fld>
            <a:endParaRPr lang="en-US"/>
          </a:p>
        </p:txBody>
      </p:sp>
    </p:spTree>
    <p:extLst>
      <p:ext uri="{BB962C8B-B14F-4D97-AF65-F5344CB8AC3E}">
        <p14:creationId xmlns:p14="http://schemas.microsoft.com/office/powerpoint/2010/main" val="2287806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07EB13-96D7-4632-B0CB-39FDFFC558AD}" type="datetimeFigureOut">
              <a:rPr lang="en-US" smtClean="0"/>
              <a:t>9/2/2022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3B66C2-582F-42D6-8F74-EA2A0F878D49}" type="slidenum">
              <a:rPr lang="en-US" smtClean="0"/>
              <a:t>‹#›</a:t>
            </a:fld>
            <a:endParaRPr lang="en-US"/>
          </a:p>
        </p:txBody>
      </p:sp>
    </p:spTree>
    <p:extLst>
      <p:ext uri="{BB962C8B-B14F-4D97-AF65-F5344CB8AC3E}">
        <p14:creationId xmlns:p14="http://schemas.microsoft.com/office/powerpoint/2010/main" val="1227779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07EB13-96D7-4632-B0CB-39FDFFC558AD}" type="datetimeFigureOut">
              <a:rPr lang="en-US" smtClean="0"/>
              <a:t>9/2/2022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3B66C2-582F-42D6-8F74-EA2A0F878D49}" type="slidenum">
              <a:rPr lang="en-US" smtClean="0"/>
              <a:t>‹#›</a:t>
            </a:fld>
            <a:endParaRPr lang="en-US"/>
          </a:p>
        </p:txBody>
      </p:sp>
    </p:spTree>
    <p:extLst>
      <p:ext uri="{BB962C8B-B14F-4D97-AF65-F5344CB8AC3E}">
        <p14:creationId xmlns:p14="http://schemas.microsoft.com/office/powerpoint/2010/main" val="2302125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07EB13-96D7-4632-B0CB-39FDFFC558AD}" type="datetimeFigureOut">
              <a:rPr lang="en-US" smtClean="0"/>
              <a:t>9/2/2022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3B66C2-582F-42D6-8F74-EA2A0F878D49}" type="slidenum">
              <a:rPr lang="en-US" smtClean="0"/>
              <a:t>‹#›</a:t>
            </a:fld>
            <a:endParaRPr lang="en-US"/>
          </a:p>
        </p:txBody>
      </p:sp>
    </p:spTree>
    <p:extLst>
      <p:ext uri="{BB962C8B-B14F-4D97-AF65-F5344CB8AC3E}">
        <p14:creationId xmlns:p14="http://schemas.microsoft.com/office/powerpoint/2010/main" val="3810418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07EB13-96D7-4632-B0CB-39FDFFC558AD}" type="datetimeFigureOut">
              <a:rPr lang="en-US" smtClean="0"/>
              <a:t>9/2/2022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3B66C2-582F-42D6-8F74-EA2A0F878D49}" type="slidenum">
              <a:rPr lang="en-US" smtClean="0"/>
              <a:t>‹#›</a:t>
            </a:fld>
            <a:endParaRPr lang="en-US"/>
          </a:p>
        </p:txBody>
      </p:sp>
    </p:spTree>
    <p:extLst>
      <p:ext uri="{BB962C8B-B14F-4D97-AF65-F5344CB8AC3E}">
        <p14:creationId xmlns:p14="http://schemas.microsoft.com/office/powerpoint/2010/main" val="3960392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07EB13-96D7-4632-B0CB-39FDFFC558AD}" type="datetimeFigureOut">
              <a:rPr lang="en-US" smtClean="0"/>
              <a:t>9/2/2022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3B66C2-582F-42D6-8F74-EA2A0F878D49}" type="slidenum">
              <a:rPr lang="en-US" smtClean="0"/>
              <a:t>‹#›</a:t>
            </a:fld>
            <a:endParaRPr lang="en-US"/>
          </a:p>
        </p:txBody>
      </p:sp>
    </p:spTree>
    <p:extLst>
      <p:ext uri="{BB962C8B-B14F-4D97-AF65-F5344CB8AC3E}">
        <p14:creationId xmlns:p14="http://schemas.microsoft.com/office/powerpoint/2010/main" val="1236595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07EB13-96D7-4632-B0CB-39FDFFC558AD}" type="datetimeFigureOut">
              <a:rPr lang="en-US" smtClean="0"/>
              <a:t>9/2/2022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3B66C2-582F-42D6-8F74-EA2A0F878D49}" type="slidenum">
              <a:rPr lang="en-US" smtClean="0"/>
              <a:t>‹#›</a:t>
            </a:fld>
            <a:endParaRPr lang="en-US"/>
          </a:p>
        </p:txBody>
      </p:sp>
    </p:spTree>
    <p:extLst>
      <p:ext uri="{BB962C8B-B14F-4D97-AF65-F5344CB8AC3E}">
        <p14:creationId xmlns:p14="http://schemas.microsoft.com/office/powerpoint/2010/main" val="3365191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07EB13-96D7-4632-B0CB-39FDFFC558AD}"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B66C2-582F-42D6-8F74-EA2A0F878D49}" type="slidenum">
              <a:rPr lang="en-US" smtClean="0"/>
              <a:t>‹#›</a:t>
            </a:fld>
            <a:endParaRPr lang="en-US"/>
          </a:p>
        </p:txBody>
      </p:sp>
    </p:spTree>
    <p:extLst>
      <p:ext uri="{BB962C8B-B14F-4D97-AF65-F5344CB8AC3E}">
        <p14:creationId xmlns:p14="http://schemas.microsoft.com/office/powerpoint/2010/main" val="3831071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07EB13-96D7-4632-B0CB-39FDFFC558AD}"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B66C2-582F-42D6-8F74-EA2A0F878D49}" type="slidenum">
              <a:rPr lang="en-US" smtClean="0"/>
              <a:t>‹#›</a:t>
            </a:fld>
            <a:endParaRPr lang="en-US"/>
          </a:p>
        </p:txBody>
      </p:sp>
    </p:spTree>
    <p:extLst>
      <p:ext uri="{BB962C8B-B14F-4D97-AF65-F5344CB8AC3E}">
        <p14:creationId xmlns:p14="http://schemas.microsoft.com/office/powerpoint/2010/main" val="1098956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07EB13-96D7-4632-B0CB-39FDFFC558AD}" type="datetimeFigureOut">
              <a:rPr lang="en-US" smtClean="0"/>
              <a:t>9/2/2022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3B66C2-582F-42D6-8F74-EA2A0F878D49}" type="slidenum">
              <a:rPr lang="en-US" smtClean="0"/>
              <a:t>‹#›</a:t>
            </a:fld>
            <a:endParaRPr lang="en-US"/>
          </a:p>
        </p:txBody>
      </p:sp>
    </p:spTree>
    <p:extLst>
      <p:ext uri="{BB962C8B-B14F-4D97-AF65-F5344CB8AC3E}">
        <p14:creationId xmlns:p14="http://schemas.microsoft.com/office/powerpoint/2010/main" val="70787764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76C94-0467-3918-CEFC-0D0384743AD8}"/>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736EA10F-73DF-DC3D-0A3C-43933C184A94}"/>
              </a:ext>
            </a:extLst>
          </p:cNvPr>
          <p:cNvSpPr>
            <a:spLocks noGrp="1"/>
          </p:cNvSpPr>
          <p:nvPr>
            <p:ph type="subTitle" idx="1"/>
          </p:nvPr>
        </p:nvSpPr>
        <p:spPr/>
        <p:txBody>
          <a:bodyPr/>
          <a:lstStyle/>
          <a:p>
            <a:endParaRPr lang="en-US"/>
          </a:p>
        </p:txBody>
      </p:sp>
      <p:pic>
        <p:nvPicPr>
          <p:cNvPr id="5" name="Video 4">
            <a:hlinkClick r:id="" action="ppaction://media"/>
            <a:extLst>
              <a:ext uri="{FF2B5EF4-FFF2-40B4-BE49-F238E27FC236}">
                <a16:creationId xmlns:a16="http://schemas.microsoft.com/office/drawing/2014/main" id="{626FFC3E-93D9-6914-4711-7029EA641F3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896" y="9896"/>
            <a:ext cx="12192000" cy="6858000"/>
          </a:xfrm>
          <a:prstGeom prst="rect">
            <a:avLst/>
          </a:prstGeom>
        </p:spPr>
      </p:pic>
    </p:spTree>
    <p:extLst>
      <p:ext uri="{BB962C8B-B14F-4D97-AF65-F5344CB8AC3E}">
        <p14:creationId xmlns:p14="http://schemas.microsoft.com/office/powerpoint/2010/main" val="159346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96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Graphical user interface, website&#10;&#10;Description automatically generated">
            <a:extLst>
              <a:ext uri="{FF2B5EF4-FFF2-40B4-BE49-F238E27FC236}">
                <a16:creationId xmlns:a16="http://schemas.microsoft.com/office/drawing/2014/main" id="{DF1C138A-A7A9-4566-68D2-79F9CB4B965F}"/>
              </a:ext>
            </a:extLst>
          </p:cNvPr>
          <p:cNvPicPr>
            <a:picLocks noChangeAspect="1"/>
          </p:cNvPicPr>
          <p:nvPr/>
        </p:nvPicPr>
        <p:blipFill rotWithShape="1">
          <a:blip r:embed="rId3"/>
          <a:srcRect l="426" r="-1" b="-1"/>
          <a:stretch/>
        </p:blipFill>
        <p:spPr>
          <a:xfrm>
            <a:off x="20" y="1282"/>
            <a:ext cx="12191980" cy="6856718"/>
          </a:xfrm>
          <a:prstGeom prst="rect">
            <a:avLst/>
          </a:prstGeom>
        </p:spPr>
      </p:pic>
    </p:spTree>
    <p:extLst>
      <p:ext uri="{BB962C8B-B14F-4D97-AF65-F5344CB8AC3E}">
        <p14:creationId xmlns:p14="http://schemas.microsoft.com/office/powerpoint/2010/main" val="3109651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2062BD-9846-2EA0-E558-627FF1D7BD20}"/>
              </a:ext>
            </a:extLst>
          </p:cNvPr>
          <p:cNvPicPr>
            <a:picLocks noChangeAspect="1"/>
          </p:cNvPicPr>
          <p:nvPr/>
        </p:nvPicPr>
        <p:blipFill rotWithShape="1">
          <a:blip r:embed="rId3"/>
          <a:srcRect t="461"/>
          <a:stretch/>
        </p:blipFill>
        <p:spPr>
          <a:xfrm>
            <a:off x="20" y="1282"/>
            <a:ext cx="12191980" cy="6856718"/>
          </a:xfrm>
          <a:prstGeom prst="rect">
            <a:avLst/>
          </a:prstGeom>
        </p:spPr>
      </p:pic>
    </p:spTree>
    <p:extLst>
      <p:ext uri="{BB962C8B-B14F-4D97-AF65-F5344CB8AC3E}">
        <p14:creationId xmlns:p14="http://schemas.microsoft.com/office/powerpoint/2010/main" val="1160698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30E447-A095-536E-AB26-F9B2B46B6BAE}"/>
              </a:ext>
            </a:extLst>
          </p:cNvPr>
          <p:cNvPicPr>
            <a:picLocks noChangeAspect="1"/>
          </p:cNvPicPr>
          <p:nvPr/>
        </p:nvPicPr>
        <p:blipFill>
          <a:blip r:embed="rId3"/>
          <a:stretch>
            <a:fillRect/>
          </a:stretch>
        </p:blipFill>
        <p:spPr>
          <a:xfrm>
            <a:off x="643467" y="716364"/>
            <a:ext cx="10905066" cy="5425271"/>
          </a:xfrm>
          <a:prstGeom prst="rect">
            <a:avLst/>
          </a:prstGeom>
        </p:spPr>
      </p:pic>
    </p:spTree>
    <p:extLst>
      <p:ext uri="{BB962C8B-B14F-4D97-AF65-F5344CB8AC3E}">
        <p14:creationId xmlns:p14="http://schemas.microsoft.com/office/powerpoint/2010/main" val="4129324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4">
            <a:extLst>
              <a:ext uri="{FF2B5EF4-FFF2-40B4-BE49-F238E27FC236}">
                <a16:creationId xmlns:a16="http://schemas.microsoft.com/office/drawing/2014/main" id="{68C5AEF7-4E2B-AC98-DAFD-52C4F02824A5}"/>
              </a:ext>
            </a:extLst>
          </p:cNvPr>
          <p:cNvPicPr>
            <a:picLocks noChangeAspect="1"/>
          </p:cNvPicPr>
          <p:nvPr/>
        </p:nvPicPr>
        <p:blipFill rotWithShape="1">
          <a:blip r:embed="rId3">
            <a:alphaModFix amt="60000"/>
          </a:blip>
          <a:srcRect t="2271"/>
          <a:stretch/>
        </p:blipFill>
        <p:spPr>
          <a:xfrm>
            <a:off x="180975" y="175336"/>
            <a:ext cx="11823637" cy="6499784"/>
          </a:xfrm>
          <a:prstGeom prst="rect">
            <a:avLst/>
          </a:prstGeom>
        </p:spPr>
      </p:pic>
      <p:sp>
        <p:nvSpPr>
          <p:cNvPr id="2" name="Title 1">
            <a:extLst>
              <a:ext uri="{FF2B5EF4-FFF2-40B4-BE49-F238E27FC236}">
                <a16:creationId xmlns:a16="http://schemas.microsoft.com/office/drawing/2014/main" id="{25FBFF5F-C8AB-7B5E-6417-BAC27C44FFF1}"/>
              </a:ext>
            </a:extLst>
          </p:cNvPr>
          <p:cNvSpPr>
            <a:spLocks noGrp="1"/>
          </p:cNvSpPr>
          <p:nvPr>
            <p:ph type="title"/>
          </p:nvPr>
        </p:nvSpPr>
        <p:spPr>
          <a:xfrm>
            <a:off x="838200" y="525196"/>
            <a:ext cx="10165218" cy="1649594"/>
          </a:xfrm>
        </p:spPr>
        <p:txBody>
          <a:bodyPr anchor="b">
            <a:normAutofit/>
          </a:bodyPr>
          <a:lstStyle/>
          <a:p>
            <a:r>
              <a:rPr lang="en-US" sz="6600" b="1">
                <a:solidFill>
                  <a:srgbClr val="FFFFFF"/>
                </a:solidFill>
              </a:rPr>
              <a:t>How are we doing right now?</a:t>
            </a:r>
          </a:p>
        </p:txBody>
      </p:sp>
      <p:sp>
        <p:nvSpPr>
          <p:cNvPr id="3" name="Content Placeholder 2">
            <a:extLst>
              <a:ext uri="{FF2B5EF4-FFF2-40B4-BE49-F238E27FC236}">
                <a16:creationId xmlns:a16="http://schemas.microsoft.com/office/drawing/2014/main" id="{BE75CE84-99C6-8D10-4E56-60A6FCC37647}"/>
              </a:ext>
            </a:extLst>
          </p:cNvPr>
          <p:cNvSpPr>
            <a:spLocks noGrp="1"/>
          </p:cNvSpPr>
          <p:nvPr>
            <p:ph idx="1"/>
          </p:nvPr>
        </p:nvSpPr>
        <p:spPr>
          <a:xfrm>
            <a:off x="838200" y="2854411"/>
            <a:ext cx="10165218" cy="1062681"/>
          </a:xfrm>
        </p:spPr>
        <p:txBody>
          <a:bodyPr>
            <a:normAutofit fontScale="92500" lnSpcReduction="10000"/>
          </a:bodyPr>
          <a:lstStyle/>
          <a:p>
            <a:pPr marL="0" indent="0">
              <a:buNone/>
            </a:pPr>
            <a:r>
              <a:rPr lang="en-US" sz="3600">
                <a:solidFill>
                  <a:srgbClr val="FFFFFF"/>
                </a:solidFill>
              </a:rPr>
              <a:t>Annual revenue: </a:t>
            </a:r>
            <a:r>
              <a:rPr lang="en-US" sz="3600" b="1">
                <a:solidFill>
                  <a:srgbClr val="FFFFFF"/>
                </a:solidFill>
              </a:rPr>
              <a:t>$104.2BN</a:t>
            </a:r>
          </a:p>
          <a:p>
            <a:pPr marL="0" indent="0">
              <a:buNone/>
            </a:pPr>
            <a:r>
              <a:rPr lang="en-US" sz="3600">
                <a:solidFill>
                  <a:srgbClr val="FFFFFF"/>
                </a:solidFill>
              </a:rPr>
              <a:t>Annual growth rate: </a:t>
            </a:r>
            <a:r>
              <a:rPr lang="en-US" sz="3600" b="1">
                <a:solidFill>
                  <a:srgbClr val="FFFFFF"/>
                </a:solidFill>
              </a:rPr>
              <a:t>-1.6%</a:t>
            </a:r>
          </a:p>
        </p:txBody>
      </p:sp>
    </p:spTree>
    <p:extLst>
      <p:ext uri="{BB962C8B-B14F-4D97-AF65-F5344CB8AC3E}">
        <p14:creationId xmlns:p14="http://schemas.microsoft.com/office/powerpoint/2010/main" val="2510718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31A6F-0D9F-E8E7-B4B1-9384D15CD820}"/>
              </a:ext>
            </a:extLst>
          </p:cNvPr>
          <p:cNvSpPr>
            <a:spLocks noGrp="1"/>
          </p:cNvSpPr>
          <p:nvPr>
            <p:ph type="title"/>
          </p:nvPr>
        </p:nvSpPr>
        <p:spPr/>
        <p:txBody>
          <a:bodyPr>
            <a:normAutofit/>
          </a:bodyPr>
          <a:lstStyle/>
          <a:p>
            <a:pPr algn="ctr"/>
            <a:r>
              <a:rPr lang="en-US" sz="4000" b="1"/>
              <a:t>“Which of the following factors impact your likelihood to purchase different car types?” </a:t>
            </a:r>
          </a:p>
        </p:txBody>
      </p:sp>
      <p:graphicFrame>
        <p:nvGraphicFramePr>
          <p:cNvPr id="5" name="Content Placeholder 2">
            <a:extLst>
              <a:ext uri="{FF2B5EF4-FFF2-40B4-BE49-F238E27FC236}">
                <a16:creationId xmlns:a16="http://schemas.microsoft.com/office/drawing/2014/main" id="{4CBCBA6E-51C9-D25A-B34A-FBB405380B53}"/>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86017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 name="Rectangle 113">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Diagram&#10;&#10;Description automatically generated">
            <a:extLst>
              <a:ext uri="{FF2B5EF4-FFF2-40B4-BE49-F238E27FC236}">
                <a16:creationId xmlns:a16="http://schemas.microsoft.com/office/drawing/2014/main" id="{C3B25221-21B3-9D28-B917-B889BA1CCB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5862" y="1170128"/>
            <a:ext cx="6019331" cy="4514498"/>
          </a:xfrm>
          <a:prstGeom prst="rect">
            <a:avLst/>
          </a:prstGeom>
          <a:effectLst/>
        </p:spPr>
      </p:pic>
      <p:pic>
        <p:nvPicPr>
          <p:cNvPr id="40" name="Picture 39">
            <a:extLst>
              <a:ext uri="{FF2B5EF4-FFF2-40B4-BE49-F238E27FC236}">
                <a16:creationId xmlns:a16="http://schemas.microsoft.com/office/drawing/2014/main" id="{1CF54463-5573-CCC3-BBE3-F6F7169F7BDD}"/>
              </a:ext>
            </a:extLst>
          </p:cNvPr>
          <p:cNvPicPr>
            <a:picLocks noChangeAspect="1"/>
          </p:cNvPicPr>
          <p:nvPr/>
        </p:nvPicPr>
        <p:blipFill>
          <a:blip r:embed="rId4"/>
          <a:stretch>
            <a:fillRect/>
          </a:stretch>
        </p:blipFill>
        <p:spPr>
          <a:xfrm>
            <a:off x="-232307" y="0"/>
            <a:ext cx="5110754" cy="6858000"/>
          </a:xfrm>
          <a:prstGeom prst="rect">
            <a:avLst/>
          </a:prstGeom>
        </p:spPr>
      </p:pic>
    </p:spTree>
    <p:extLst>
      <p:ext uri="{BB962C8B-B14F-4D97-AF65-F5344CB8AC3E}">
        <p14:creationId xmlns:p14="http://schemas.microsoft.com/office/powerpoint/2010/main" val="4241374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Rectangle 5">
            <a:extLst>
              <a:ext uri="{FF2B5EF4-FFF2-40B4-BE49-F238E27FC236}">
                <a16:creationId xmlns:a16="http://schemas.microsoft.com/office/drawing/2014/main" id="{277AB4DD-88F1-6981-6626-DDBD9A6D8F67}"/>
              </a:ext>
            </a:extLst>
          </p:cNvPr>
          <p:cNvSpPr/>
          <p:nvPr/>
        </p:nvSpPr>
        <p:spPr>
          <a:xfrm>
            <a:off x="-1" y="6746789"/>
            <a:ext cx="12282617" cy="151227"/>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9" name="Picture 8">
            <a:extLst>
              <a:ext uri="{FF2B5EF4-FFF2-40B4-BE49-F238E27FC236}">
                <a16:creationId xmlns:a16="http://schemas.microsoft.com/office/drawing/2014/main" id="{7D9C88F5-E308-3E96-6F42-1D9C921788BA}"/>
              </a:ext>
            </a:extLst>
          </p:cNvPr>
          <p:cNvPicPr>
            <a:picLocks noChangeAspect="1"/>
          </p:cNvPicPr>
          <p:nvPr/>
        </p:nvPicPr>
        <p:blipFill>
          <a:blip r:embed="rId3"/>
          <a:stretch>
            <a:fillRect/>
          </a:stretch>
        </p:blipFill>
        <p:spPr>
          <a:xfrm>
            <a:off x="-1" y="-40016"/>
            <a:ext cx="12282617" cy="6898016"/>
          </a:xfrm>
          <a:prstGeom prst="rect">
            <a:avLst/>
          </a:prstGeom>
        </p:spPr>
      </p:pic>
      <p:cxnSp>
        <p:nvCxnSpPr>
          <p:cNvPr id="13" name="Straight Arrow Connector 12">
            <a:extLst>
              <a:ext uri="{FF2B5EF4-FFF2-40B4-BE49-F238E27FC236}">
                <a16:creationId xmlns:a16="http://schemas.microsoft.com/office/drawing/2014/main" id="{C1158FFF-4AD4-2E97-7ED9-0CF1FC367D02}"/>
              </a:ext>
            </a:extLst>
          </p:cNvPr>
          <p:cNvCxnSpPr/>
          <p:nvPr/>
        </p:nvCxnSpPr>
        <p:spPr>
          <a:xfrm>
            <a:off x="1422400" y="5232400"/>
            <a:ext cx="10505440" cy="0"/>
          </a:xfrm>
          <a:prstGeom prst="straightConnector1">
            <a:avLst/>
          </a:prstGeom>
          <a:ln w="19050">
            <a:tailEnd type="triangle"/>
          </a:ln>
          <a:effectLst>
            <a:glow rad="2286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1069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 name="Picture 12" descr="Company name&#10;&#10;Description automatically generated with medium confidence">
            <a:extLst>
              <a:ext uri="{FF2B5EF4-FFF2-40B4-BE49-F238E27FC236}">
                <a16:creationId xmlns:a16="http://schemas.microsoft.com/office/drawing/2014/main" id="{C5BFAC7C-3492-E4EE-31EE-3F5303AB957A}"/>
              </a:ext>
            </a:extLst>
          </p:cNvPr>
          <p:cNvPicPr>
            <a:picLocks noChangeAspect="1"/>
          </p:cNvPicPr>
          <p:nvPr/>
        </p:nvPicPr>
        <p:blipFill rotWithShape="1">
          <a:blip r:embed="rId3"/>
          <a:srcRect t="19"/>
          <a:stretch/>
        </p:blipFill>
        <p:spPr>
          <a:xfrm>
            <a:off x="20" y="1282"/>
            <a:ext cx="12191980" cy="6856718"/>
          </a:xfrm>
          <a:prstGeom prst="rect">
            <a:avLst/>
          </a:prstGeom>
        </p:spPr>
      </p:pic>
      <p:sp>
        <p:nvSpPr>
          <p:cNvPr id="15" name="TextBox 14">
            <a:extLst>
              <a:ext uri="{FF2B5EF4-FFF2-40B4-BE49-F238E27FC236}">
                <a16:creationId xmlns:a16="http://schemas.microsoft.com/office/drawing/2014/main" id="{7E58841B-F700-524A-DB84-A64B28196BA5}"/>
              </a:ext>
            </a:extLst>
          </p:cNvPr>
          <p:cNvSpPr txBox="1"/>
          <p:nvPr/>
        </p:nvSpPr>
        <p:spPr>
          <a:xfrm>
            <a:off x="5428990" y="4927595"/>
            <a:ext cx="1334020" cy="646331"/>
          </a:xfrm>
          <a:prstGeom prst="rect">
            <a:avLst/>
          </a:prstGeom>
          <a:noFill/>
        </p:spPr>
        <p:txBody>
          <a:bodyPr wrap="none" rtlCol="0">
            <a:spAutoFit/>
          </a:bodyPr>
          <a:lstStyle/>
          <a:p>
            <a:r>
              <a:rPr lang="en-US" sz="3600" b="1">
                <a:solidFill>
                  <a:schemeClr val="accent6">
                    <a:lumMod val="75000"/>
                  </a:schemeClr>
                </a:solidFill>
                <a:highlight>
                  <a:srgbClr val="FFFF00"/>
                </a:highlight>
              </a:rPr>
              <a:t>20.4%</a:t>
            </a:r>
          </a:p>
        </p:txBody>
      </p:sp>
      <p:sp>
        <p:nvSpPr>
          <p:cNvPr id="18" name="TextBox 17">
            <a:extLst>
              <a:ext uri="{FF2B5EF4-FFF2-40B4-BE49-F238E27FC236}">
                <a16:creationId xmlns:a16="http://schemas.microsoft.com/office/drawing/2014/main" id="{10247BC1-0250-B344-461D-647C7C0180A9}"/>
              </a:ext>
            </a:extLst>
          </p:cNvPr>
          <p:cNvSpPr txBox="1"/>
          <p:nvPr/>
        </p:nvSpPr>
        <p:spPr>
          <a:xfrm>
            <a:off x="2077199" y="4927596"/>
            <a:ext cx="1452883" cy="646331"/>
          </a:xfrm>
          <a:prstGeom prst="rect">
            <a:avLst/>
          </a:prstGeom>
          <a:noFill/>
        </p:spPr>
        <p:txBody>
          <a:bodyPr wrap="square">
            <a:spAutoFit/>
          </a:bodyPr>
          <a:lstStyle/>
          <a:p>
            <a:r>
              <a:rPr lang="en-US" sz="3600" b="1">
                <a:solidFill>
                  <a:schemeClr val="accent6">
                    <a:lumMod val="75000"/>
                  </a:schemeClr>
                </a:solidFill>
                <a:highlight>
                  <a:srgbClr val="FFFF00"/>
                </a:highlight>
              </a:rPr>
              <a:t>12.3%</a:t>
            </a:r>
          </a:p>
        </p:txBody>
      </p:sp>
      <p:sp>
        <p:nvSpPr>
          <p:cNvPr id="20" name="TextBox 19">
            <a:extLst>
              <a:ext uri="{FF2B5EF4-FFF2-40B4-BE49-F238E27FC236}">
                <a16:creationId xmlns:a16="http://schemas.microsoft.com/office/drawing/2014/main" id="{1C9F9329-21B8-620A-F7F8-6067AB5021C2}"/>
              </a:ext>
            </a:extLst>
          </p:cNvPr>
          <p:cNvSpPr txBox="1"/>
          <p:nvPr/>
        </p:nvSpPr>
        <p:spPr>
          <a:xfrm>
            <a:off x="8809733" y="4927594"/>
            <a:ext cx="1334020" cy="646331"/>
          </a:xfrm>
          <a:prstGeom prst="rect">
            <a:avLst/>
          </a:prstGeom>
          <a:noFill/>
        </p:spPr>
        <p:txBody>
          <a:bodyPr wrap="square">
            <a:spAutoFit/>
          </a:bodyPr>
          <a:lstStyle/>
          <a:p>
            <a:r>
              <a:rPr lang="en-US" sz="3600" b="1">
                <a:solidFill>
                  <a:schemeClr val="accent6">
                    <a:lumMod val="75000"/>
                  </a:schemeClr>
                </a:solidFill>
                <a:highlight>
                  <a:srgbClr val="FFFF00"/>
                </a:highlight>
              </a:rPr>
              <a:t>18.8%</a:t>
            </a:r>
          </a:p>
        </p:txBody>
      </p:sp>
    </p:spTree>
    <p:extLst>
      <p:ext uri="{BB962C8B-B14F-4D97-AF65-F5344CB8AC3E}">
        <p14:creationId xmlns:p14="http://schemas.microsoft.com/office/powerpoint/2010/main" val="121014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icture 4" descr="Timeline&#10;&#10;Description automatically generated with medium confidence">
            <a:extLst>
              <a:ext uri="{FF2B5EF4-FFF2-40B4-BE49-F238E27FC236}">
                <a16:creationId xmlns:a16="http://schemas.microsoft.com/office/drawing/2014/main" id="{CEF444D5-7773-77FA-0253-4C56F26CA981}"/>
              </a:ext>
            </a:extLst>
          </p:cNvPr>
          <p:cNvPicPr>
            <a:picLocks noChangeAspect="1"/>
          </p:cNvPicPr>
          <p:nvPr/>
        </p:nvPicPr>
        <p:blipFill rotWithShape="1">
          <a:blip r:embed="rId3"/>
          <a:srcRect r="-1" b="4333"/>
          <a:stretch/>
        </p:blipFill>
        <p:spPr>
          <a:xfrm>
            <a:off x="321733" y="321733"/>
            <a:ext cx="11548534" cy="6214534"/>
          </a:xfrm>
          <a:prstGeom prst="rect">
            <a:avLst/>
          </a:prstGeom>
        </p:spPr>
      </p:pic>
      <p:sp>
        <p:nvSpPr>
          <p:cNvPr id="6" name="Oval 5">
            <a:extLst>
              <a:ext uri="{FF2B5EF4-FFF2-40B4-BE49-F238E27FC236}">
                <a16:creationId xmlns:a16="http://schemas.microsoft.com/office/drawing/2014/main" id="{69080EB2-6A76-E83C-07EF-0D315D258084}"/>
              </a:ext>
            </a:extLst>
          </p:cNvPr>
          <p:cNvSpPr/>
          <p:nvPr/>
        </p:nvSpPr>
        <p:spPr>
          <a:xfrm>
            <a:off x="3230880" y="4196080"/>
            <a:ext cx="1239520" cy="670560"/>
          </a:xfrm>
          <a:prstGeom prst="ellipse">
            <a:avLst/>
          </a:prstGeom>
          <a:noFill/>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B42ED4E5-9E64-3256-A0BB-1106A1544660}"/>
              </a:ext>
            </a:extLst>
          </p:cNvPr>
          <p:cNvSpPr/>
          <p:nvPr/>
        </p:nvSpPr>
        <p:spPr>
          <a:xfrm>
            <a:off x="8950960" y="4196080"/>
            <a:ext cx="1412240" cy="670560"/>
          </a:xfrm>
          <a:prstGeom prst="ellipse">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00213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Graphical user interface, application, Word&#10;&#10;Description automatically generated">
            <a:extLst>
              <a:ext uri="{FF2B5EF4-FFF2-40B4-BE49-F238E27FC236}">
                <a16:creationId xmlns:a16="http://schemas.microsoft.com/office/drawing/2014/main" id="{5A51BFBE-E467-6941-00BD-CB8806566941}"/>
              </a:ext>
            </a:extLst>
          </p:cNvPr>
          <p:cNvPicPr>
            <a:picLocks noChangeAspect="1"/>
          </p:cNvPicPr>
          <p:nvPr/>
        </p:nvPicPr>
        <p:blipFill rotWithShape="1">
          <a:blip r:embed="rId3"/>
          <a:srcRect l="46" r="826" b="1"/>
          <a:stretch/>
        </p:blipFill>
        <p:spPr>
          <a:xfrm>
            <a:off x="20" y="1282"/>
            <a:ext cx="12191980" cy="6856718"/>
          </a:xfrm>
          <a:prstGeom prst="rect">
            <a:avLst/>
          </a:prstGeom>
        </p:spPr>
      </p:pic>
    </p:spTree>
    <p:extLst>
      <p:ext uri="{BB962C8B-B14F-4D97-AF65-F5344CB8AC3E}">
        <p14:creationId xmlns:p14="http://schemas.microsoft.com/office/powerpoint/2010/main" val="583646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Diagram&#10;&#10;Description automatically generated">
            <a:extLst>
              <a:ext uri="{FF2B5EF4-FFF2-40B4-BE49-F238E27FC236}">
                <a16:creationId xmlns:a16="http://schemas.microsoft.com/office/drawing/2014/main" id="{B32D61B3-0A8E-E173-B961-58885FE668B3}"/>
              </a:ext>
            </a:extLst>
          </p:cNvPr>
          <p:cNvPicPr>
            <a:picLocks noChangeAspect="1"/>
          </p:cNvPicPr>
          <p:nvPr/>
        </p:nvPicPr>
        <p:blipFill rotWithShape="1">
          <a:blip r:embed="rId3"/>
          <a:srcRect l="426" r="-1" b="-1"/>
          <a:stretch/>
        </p:blipFill>
        <p:spPr>
          <a:xfrm>
            <a:off x="20" y="1282"/>
            <a:ext cx="12191980" cy="6856718"/>
          </a:xfrm>
          <a:prstGeom prst="rect">
            <a:avLst/>
          </a:prstGeom>
        </p:spPr>
      </p:pic>
    </p:spTree>
    <p:extLst>
      <p:ext uri="{BB962C8B-B14F-4D97-AF65-F5344CB8AC3E}">
        <p14:creationId xmlns:p14="http://schemas.microsoft.com/office/powerpoint/2010/main" val="3709163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Text&#10;&#10;Description automatically generated">
            <a:extLst>
              <a:ext uri="{FF2B5EF4-FFF2-40B4-BE49-F238E27FC236}">
                <a16:creationId xmlns:a16="http://schemas.microsoft.com/office/drawing/2014/main" id="{8A607350-5642-9CF1-05C5-A0A6E018BBAC}"/>
              </a:ext>
            </a:extLst>
          </p:cNvPr>
          <p:cNvPicPr>
            <a:picLocks noChangeAspect="1"/>
          </p:cNvPicPr>
          <p:nvPr/>
        </p:nvPicPr>
        <p:blipFill rotWithShape="1">
          <a:blip r:embed="rId3"/>
          <a:srcRect r="425" b="-1"/>
          <a:stretch/>
        </p:blipFill>
        <p:spPr>
          <a:xfrm>
            <a:off x="20" y="1282"/>
            <a:ext cx="12191980" cy="6856718"/>
          </a:xfrm>
          <a:prstGeom prst="rect">
            <a:avLst/>
          </a:prstGeom>
        </p:spPr>
      </p:pic>
    </p:spTree>
    <p:extLst>
      <p:ext uri="{BB962C8B-B14F-4D97-AF65-F5344CB8AC3E}">
        <p14:creationId xmlns:p14="http://schemas.microsoft.com/office/powerpoint/2010/main" val="290620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Graphical user interface, text&#10;&#10;Description automatically generated">
            <a:extLst>
              <a:ext uri="{FF2B5EF4-FFF2-40B4-BE49-F238E27FC236}">
                <a16:creationId xmlns:a16="http://schemas.microsoft.com/office/drawing/2014/main" id="{B527D52A-F616-7702-3EA9-034E420C9F44}"/>
              </a:ext>
            </a:extLst>
          </p:cNvPr>
          <p:cNvPicPr>
            <a:picLocks noChangeAspect="1"/>
          </p:cNvPicPr>
          <p:nvPr/>
        </p:nvPicPr>
        <p:blipFill rotWithShape="1">
          <a:blip r:embed="rId3"/>
          <a:srcRect b="19"/>
          <a:stretch/>
        </p:blipFill>
        <p:spPr>
          <a:xfrm>
            <a:off x="20" y="1282"/>
            <a:ext cx="12191980" cy="6856718"/>
          </a:xfrm>
          <a:prstGeom prst="rect">
            <a:avLst/>
          </a:prstGeom>
        </p:spPr>
      </p:pic>
    </p:spTree>
    <p:extLst>
      <p:ext uri="{BB962C8B-B14F-4D97-AF65-F5344CB8AC3E}">
        <p14:creationId xmlns:p14="http://schemas.microsoft.com/office/powerpoint/2010/main" val="112088936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14</Slides>
  <Notes>14</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How are we doing right now?</vt:lpstr>
      <vt:lpstr>“Which of the following factors impact your likelihood to purchase different car types?”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Purtle, Molly</dc:creator>
  <cp:revision>1</cp:revision>
  <dcterms:created xsi:type="dcterms:W3CDTF">2022-06-19T18:48:27Z</dcterms:created>
  <dcterms:modified xsi:type="dcterms:W3CDTF">2022-09-02T13:34:47Z</dcterms:modified>
</cp:coreProperties>
</file>